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2" r:id="rId8"/>
    <p:sldId id="260" r:id="rId9"/>
    <p:sldId id="261" r:id="rId10"/>
    <p:sldId id="295" r:id="rId11"/>
    <p:sldId id="296" r:id="rId12"/>
    <p:sldId id="297" r:id="rId13"/>
    <p:sldId id="298" r:id="rId14"/>
    <p:sldId id="293" r:id="rId15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1736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1828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1644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61736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1828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1736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801828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121644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61736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801828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1736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8018280" y="210816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121644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 type="body"/>
          </p:nvPr>
        </p:nvSpPr>
        <p:spPr>
          <a:xfrm>
            <a:off x="461736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 type="body"/>
          </p:nvPr>
        </p:nvSpPr>
        <p:spPr>
          <a:xfrm>
            <a:off x="8018280" y="4072320"/>
            <a:ext cx="323856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11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3760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370560" y="407232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370560" y="2108160"/>
            <a:ext cx="49082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6440" y="4072320"/>
            <a:ext cx="10058040" cy="179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9722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4961160" y="0"/>
            <a:ext cx="153720" cy="6857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7D1C034-F325-43CD-A043-F88CDE565525}" type="datetime1">
              <a:rPr lang="it-IT" sz="1200" b="0" strike="noStrike" spc="-1">
                <a:solidFill>
                  <a:srgbClr val="8B8B8B"/>
                </a:solidFill>
                <a:latin typeface="Calibri"/>
              </a:rPr>
              <a:t>29/10/2025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200" b="0" strike="noStrike" spc="-1">
                <a:solidFill>
                  <a:srgbClr val="8B8B8B"/>
                </a:solidFill>
                <a:latin typeface="Calibri"/>
              </a:rPr>
              <a:t>Piè di pagina</a:t>
            </a:r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0556F8-3E0B-45BB-AEBA-F7FCCA571707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</p:spPr>
        <p:txBody>
          <a:bodyPr anchor="b">
            <a:normAutofit fontScale="91000"/>
          </a:bodyPr>
          <a:lstStyle/>
          <a:p>
            <a:pPr>
              <a:lnSpc>
                <a:spcPct val="90000"/>
              </a:lnSpc>
            </a:pPr>
            <a:r>
              <a:rPr lang="it-IT" sz="6000" b="1" strike="noStrike" spc="-52">
                <a:solidFill>
                  <a:srgbClr val="013D61"/>
                </a:solidFill>
                <a:latin typeface="Calibri"/>
              </a:rPr>
              <a:t>Fare clic per modificare lo stile del titolo dello schema</a:t>
            </a:r>
            <a:endParaRPr lang="it-I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7"/>
          <p:cNvSpPr/>
          <p:nvPr/>
        </p:nvSpPr>
        <p:spPr>
          <a:xfrm>
            <a:off x="4876920" y="0"/>
            <a:ext cx="153720" cy="685764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Immagine 6"/>
          <p:cNvPicPr/>
          <p:nvPr/>
        </p:nvPicPr>
        <p:blipFill>
          <a:blip r:embed="rId14"/>
          <a:stretch/>
        </p:blipFill>
        <p:spPr>
          <a:xfrm>
            <a:off x="2880" y="3960"/>
            <a:ext cx="4881240" cy="685764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" name="Group 2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7" name="CustomShape 3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48" name="Immagine 9"/>
            <p:cNvPicPr/>
            <p:nvPr/>
          </p:nvPicPr>
          <p:blipFill>
            <a:blip r:embed="rId14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9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Fare clic per modificare lo stile del titolo dello schema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Fare clic per modificare gli stili del testo dello schema</a:t>
            </a:r>
          </a:p>
          <a:p>
            <a:pPr marL="384120" lvl="1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strike="noStrike" spc="-1">
                <a:solidFill>
                  <a:srgbClr val="404040"/>
                </a:solidFill>
                <a:latin typeface="Calibri"/>
              </a:rPr>
              <a:t>Secondo livello</a:t>
            </a:r>
          </a:p>
          <a:p>
            <a:pPr marL="567000" lvl="2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</a:t>
            </a:r>
          </a:p>
          <a:p>
            <a:pPr marL="749880" lvl="3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</a:t>
            </a:r>
          </a:p>
          <a:p>
            <a:pPr marL="932760" lvl="4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Quinto livello</a:t>
            </a:r>
          </a:p>
        </p:txBody>
      </p:sp>
      <p:sp>
        <p:nvSpPr>
          <p:cNvPr id="51" name="PlaceHolder 6"/>
          <p:cNvSpPr>
            <a:spLocks noGrp="1"/>
          </p:cNvSpPr>
          <p:nvPr>
            <p:ph type="dt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F3DFCD9-0B66-4640-8028-0723B4AA67AB}" type="datetime1">
              <a:rPr lang="it-IT" sz="900" b="0" strike="noStrike" spc="-1">
                <a:solidFill>
                  <a:srgbClr val="404040"/>
                </a:solidFill>
                <a:latin typeface="Calibri"/>
              </a:rPr>
              <a:t>29/10/2025</a:t>
            </a:fld>
            <a:endParaRPr lang="it-IT" sz="900" b="0" strike="noStrike" spc="-1">
              <a:latin typeface="Times New Roman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ftr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</a:rPr>
              <a:t>Piè di pagina</a:t>
            </a:r>
            <a:endParaRPr lang="it-IT" sz="9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sldNum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8408BA0-13AE-45EE-8698-667949074A79}" type="slidenum">
              <a:rPr lang="it-IT" sz="1050" b="0" strike="noStrike" spc="-1">
                <a:solidFill>
                  <a:srgbClr val="404040"/>
                </a:solidFill>
                <a:latin typeface="Calibri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grpSp>
        <p:nvGrpSpPr>
          <p:cNvPr id="54" name="Group 9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55" name="CustomShape 10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CustomShape 11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7" name="Immagine 9"/>
            <p:cNvPicPr/>
            <p:nvPr/>
          </p:nvPicPr>
          <p:blipFill>
            <a:blip r:embed="rId15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5" name="Group 2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96" name="CustomShape 3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97" name="Immagine 9"/>
            <p:cNvPicPr/>
            <p:nvPr/>
          </p:nvPicPr>
          <p:blipFill>
            <a:blip r:embed="rId16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8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Fare clic per modificare lo stile del titolo dello schema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Fare clic per modificare gli stili del testo dello schema</a:t>
            </a:r>
          </a:p>
          <a:p>
            <a:pPr marL="384120" lvl="1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strike="noStrike" spc="-1">
                <a:solidFill>
                  <a:srgbClr val="404040"/>
                </a:solidFill>
                <a:latin typeface="Calibri"/>
              </a:rPr>
              <a:t>Secondo livello</a:t>
            </a:r>
          </a:p>
          <a:p>
            <a:pPr marL="567000" lvl="2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Terzo livello</a:t>
            </a:r>
          </a:p>
          <a:p>
            <a:pPr marL="749880" lvl="3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Quarto livello</a:t>
            </a:r>
          </a:p>
          <a:p>
            <a:pPr marL="932760" lvl="4" indent="-18252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Quinto livello</a:t>
            </a:r>
          </a:p>
        </p:txBody>
      </p:sp>
      <p:sp>
        <p:nvSpPr>
          <p:cNvPr id="100" name="PlaceHolder 6"/>
          <p:cNvSpPr>
            <a:spLocks noGrp="1"/>
          </p:cNvSpPr>
          <p:nvPr>
            <p:ph type="dt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F92F338-6619-48E6-BF10-9FD0414FD1C1}" type="datetime1">
              <a:rPr lang="it-IT" sz="900" b="0" strike="noStrike" spc="-1">
                <a:solidFill>
                  <a:srgbClr val="404040"/>
                </a:solidFill>
                <a:latin typeface="Calibri"/>
              </a:rPr>
              <a:t>29/10/2025</a:t>
            </a:fld>
            <a:endParaRPr lang="it-IT" sz="900" b="0" strike="noStrike" spc="-1">
              <a:latin typeface="Times New Roman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ftr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900" b="0" strike="noStrike" cap="all" spc="-1">
                <a:solidFill>
                  <a:srgbClr val="404040"/>
                </a:solidFill>
                <a:latin typeface="Calibri"/>
              </a:rPr>
              <a:t>Piè di pagina</a:t>
            </a:r>
            <a:endParaRPr lang="it-IT" sz="900" b="0" strike="noStrike" spc="-1">
              <a:latin typeface="Times New Roman"/>
            </a:endParaRPr>
          </a:p>
        </p:txBody>
      </p:sp>
      <p:sp>
        <p:nvSpPr>
          <p:cNvPr id="102" name="PlaceHolder 8"/>
          <p:cNvSpPr>
            <a:spLocks noGrp="1"/>
          </p:cNvSpPr>
          <p:nvPr>
            <p:ph type="sldNum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A3C4B7B-3BFA-4138-B160-7B7CBC354AB0}" type="slidenum">
              <a:rPr lang="it-IT" sz="1050" b="0" strike="noStrike" spc="-1">
                <a:solidFill>
                  <a:srgbClr val="404040"/>
                </a:solidFill>
                <a:latin typeface="Calibri"/>
              </a:rPr>
              <a:t>‹N›</a:t>
            </a:fld>
            <a:endParaRPr lang="it-IT" sz="1050" b="0" strike="noStrike" spc="-1">
              <a:latin typeface="Times New Roman"/>
            </a:endParaRPr>
          </a:p>
        </p:txBody>
      </p:sp>
      <p:grpSp>
        <p:nvGrpSpPr>
          <p:cNvPr id="103" name="Group 9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104" name="CustomShape 10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CustomShape 11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106" name="Immagine 9"/>
            <p:cNvPicPr/>
            <p:nvPr/>
          </p:nvPicPr>
          <p:blipFill>
            <a:blip r:embed="rId17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6629400" y="758880"/>
            <a:ext cx="4525920" cy="2805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000" b="1" strike="noStrike" spc="-52">
                <a:solidFill>
                  <a:srgbClr val="304297"/>
                </a:solidFill>
                <a:latin typeface="Calibri"/>
              </a:rPr>
              <a:t>FOLLOW UP A LUNGO TERMINE: MONITORAGGIO METABOLICO E NUTRIZIONALE</a:t>
            </a:r>
            <a:endParaRPr lang="it-IT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6629400" y="4114080"/>
            <a:ext cx="4525920" cy="1279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800" b="1" strike="noStrike" cap="all" spc="199">
                <a:solidFill>
                  <a:srgbClr val="E79130"/>
                </a:solidFill>
                <a:latin typeface="Calibri"/>
              </a:rPr>
              <a:t>DOTT. DANIELA DELLEPIANE</a:t>
            </a:r>
            <a:endParaRPr lang="it-IT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it-IT" sz="2800" b="1" strike="noStrike" cap="all" spc="199">
                <a:solidFill>
                  <a:srgbClr val="E79130"/>
                </a:solidFill>
                <a:latin typeface="Calibri"/>
              </a:rPr>
              <a:t>Obesity unit ospedale koelliker - torino</a:t>
            </a:r>
            <a:endParaRPr lang="it-IT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REGAIN/INSUFFICIENTE CALO PONDERALE: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36F30-20D0-40E1-A9AC-6B1A90C2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ASPETTI DIETOLOGICI: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FENOTIPIZZAZIONE (ANCORA SCARSA) DEL FARMACO</a:t>
            </a:r>
          </a:p>
          <a:p>
            <a:pPr lvl="1"/>
            <a:r>
              <a:rPr lang="it-IT" dirty="0"/>
              <a:t>DOSAGGIO DEL FARMACO</a:t>
            </a:r>
          </a:p>
          <a:p>
            <a:pPr lvl="1"/>
            <a:r>
              <a:rPr lang="it-IT" dirty="0"/>
              <a:t>DIETA ADEGUATA</a:t>
            </a:r>
          </a:p>
          <a:p>
            <a:pPr lvl="1"/>
            <a:r>
              <a:rPr lang="it-IT" dirty="0"/>
              <a:t>DURATA?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68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36F30-20D0-40E1-A9AC-6B1A90C2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CORRETTO FOLLOW UP A LUNGO TERMINE CORRELA CON IL SUCCESSO TERAPEUTICO DEL PERCORSO BARIATRICO</a:t>
            </a:r>
          </a:p>
          <a:p>
            <a:r>
              <a:rPr lang="it-IT" dirty="0"/>
              <a:t>GLI DIETOLOGICI DEL FOLLOW UP DEVONO TENER CONTO DELLA PREVENZIONE/CORREZIONE DELLE CARENZE CHE POSSONO INSORGERE NEL TEMPO</a:t>
            </a:r>
          </a:p>
          <a:p>
            <a:r>
              <a:rPr lang="it-IT" dirty="0"/>
              <a:t>L’UTILIZZO DI GLP1 AGONISTI NON PUO’ PRESCINDERE DALLA CORREZIONE DIETETICA , DEVE ESSERE FENOTIPIZZATO E ADEGUATO IN TERMINI DI DOSAGGIO</a:t>
            </a:r>
          </a:p>
        </p:txBody>
      </p:sp>
    </p:spTree>
    <p:extLst>
      <p:ext uri="{BB962C8B-B14F-4D97-AF65-F5344CB8AC3E}">
        <p14:creationId xmlns:p14="http://schemas.microsoft.com/office/powerpoint/2010/main" val="420261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OBIETTIVI: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1216440" y="2108160"/>
            <a:ext cx="10058040" cy="271584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SORVEGLIANZA E PREVENZIONE DEI RISCHI CARENZIALI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SORVEGLIANZA E PREVENZIONE DELLE VARIAZIONI DEL PESO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COLLABORAZIONE CON IL TEAM MULTIDISCIPLINARE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VALUTAZIONE EVENTUALI INTERVENTI DIETOLOGICI IN CASO DI COMPARSA DI COMPLICANZE LEGATE ALLA NUOVA ANATOMIA POST CHIRURGICA 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RINFORZO DI STILI DI VITA PIU’ VIRTUOSI</a:t>
            </a: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</a:pP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6372000" y="5508000"/>
            <a:ext cx="5184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000" b="0" strike="noStrike" spc="-1">
                <a:latin typeface="Arial"/>
              </a:rPr>
              <a:t>American Society for Metabolic and Bariatric Surgery: postoperative care pathway guidelines for Roux-en-Y gastric bypass </a:t>
            </a:r>
          </a:p>
          <a:p>
            <a:r>
              <a:rPr lang="it-IT" sz="1000" b="0" strike="noStrike" spc="-1">
                <a:latin typeface="Arial"/>
              </a:rPr>
              <a:t>SORD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ALERT: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NECESSARIO RENDERE IL FOLLOW UP «ACCESSIBILE»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DROP OUT &gt; PROBABILITA’ DI SCARSO CALO PONDERALE E/O COMPLICANZE 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RIGOROSO FOLLOW UP = MIGLIORE WEIGHT LOSS E MANTENIMENTO DEL NUOVO PESO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PEGGIORI FOLLOW UP CORRELANO CON </a:t>
            </a:r>
            <a:r>
              <a:rPr lang="it-IT" sz="2000" b="0" u="sng" strike="noStrike" spc="-1">
                <a:solidFill>
                  <a:srgbClr val="404040"/>
                </a:solidFill>
                <a:uFillTx/>
                <a:latin typeface="Calibri"/>
              </a:rPr>
              <a:t>BARRIERE ECONOMICHE </a:t>
            </a: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E </a:t>
            </a:r>
            <a:r>
              <a:rPr lang="it-IT" sz="2000" b="0" u="sng" strike="noStrike" spc="-1">
                <a:solidFill>
                  <a:srgbClr val="404040"/>
                </a:solidFill>
                <a:uFillTx/>
                <a:latin typeface="Calibri"/>
              </a:rPr>
              <a:t>DISTANZA FISICA </a:t>
            </a: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DAL CENTRO</a:t>
            </a:r>
          </a:p>
        </p:txBody>
      </p:sp>
      <p:sp>
        <p:nvSpPr>
          <p:cNvPr id="150" name="TextShape 3"/>
          <p:cNvSpPr txBox="1"/>
          <p:nvPr/>
        </p:nvSpPr>
        <p:spPr>
          <a:xfrm>
            <a:off x="6372000" y="5508000"/>
            <a:ext cx="5184000" cy="57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it-IT" sz="1000" b="0" strike="noStrike" spc="-1">
                <a:latin typeface="Arial"/>
              </a:rPr>
              <a:t>American Society for Metabolic and Bariatric Surgery: postoperative care pathway guidelines for Roux-en-Y gastric bypass </a:t>
            </a:r>
          </a:p>
          <a:p>
            <a:r>
              <a:rPr lang="it-IT" sz="1000" b="0" strike="noStrike" spc="-1">
                <a:latin typeface="Arial"/>
              </a:rPr>
              <a:t>SORD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MALNUTRIZIONE:FATTORI DI RISCHIO</a:t>
            </a:r>
          </a:p>
        </p:txBody>
      </p:sp>
      <p:sp>
        <p:nvSpPr>
          <p:cNvPr id="152" name="TextShape 2"/>
          <p:cNvSpPr txBox="1"/>
          <p:nvPr/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1" u="sng" strike="noStrike" spc="-1">
                <a:solidFill>
                  <a:srgbClr val="404040"/>
                </a:solidFill>
                <a:uFillTx/>
                <a:latin typeface="Calibri"/>
              </a:rPr>
              <a:t>CHIRURGIA BARIATRICA: </a:t>
            </a: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GLI INTERVENTI CON COMPONENTE MALASSORBITIVA RICHIEDONO COSTANTE MONITORAGGIO DELLE CARENZE ED EVENTUALI TEMPESTIVE INTEGRAZIONI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1" u="sng" strike="noStrike" spc="-1">
                <a:solidFill>
                  <a:srgbClr val="404040"/>
                </a:solidFill>
                <a:uFillTx/>
                <a:latin typeface="Calibri"/>
              </a:rPr>
              <a:t>UTILIZZO DI GLP1 AGONISTI </a:t>
            </a: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PER PROMUOVERE CALO PONDERALE DOPO CHIRURGIA BARIATRICA 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1" u="sng" strike="noStrike" spc="-1">
                <a:solidFill>
                  <a:srgbClr val="404040"/>
                </a:solidFill>
                <a:uFillTx/>
                <a:latin typeface="Calibri"/>
              </a:rPr>
              <a:t>WEIGHT CYCLING</a:t>
            </a:r>
            <a:endParaRPr lang="it-IT" sz="2000" b="0" strike="noStrike" spc="-1">
              <a:solidFill>
                <a:srgbClr val="40404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CARENZE DI MICROELEMENTI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MALASSORBIMENTO/RIDOTTO INTROITO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UTILE DISTINGUERE TRA REALE CARENZA E DEFICIT DI CARRIER PROTEICI (ES. TRANSFERRINA..)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ANCHE NEL FOLLOW UP A LUNGO TERMINE SAREBBE UTILE UTILIZZARE CICLI DI INTEGRAZIONI CON PRODOTTI AD ELEVATA BIODISPONIBILITA’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IN CORSO DI VISITA RICERCARE SEGNI SPECIFICI DI CARENZA (CALO DEL VISUS, TACHICARDIA, FACILI SANGUINAMENTI, GLOSSITE..)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ADEGUARE INTEGRAZIONI IN CASI SPECIFICI (GRAVIDANZA, PATOLOGIE CATABOLIZZANTI, STRESS PSICO – FISICI..)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4800" b="1" strike="noStrike" spc="-52">
                <a:solidFill>
                  <a:srgbClr val="404040"/>
                </a:solidFill>
                <a:latin typeface="Calibri"/>
              </a:rPr>
              <a:t>MALNUTRIZIONE PROTEICA</a:t>
            </a:r>
            <a:endParaRPr lang="it-IT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MANCATO ASSORBIMENTO/RIDOTTO INTROITO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PERDITA DI CAPELLI/EDEMI, RIDUZIONE DELLA IMMUNITA’, PERDITA DI MASSA MAGRA E MASSA OSSEA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IN ALCUNI CASI GIA’ PRESENTE IN FASE PREOPERATORIA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SCARSI/TARDIVI INDICATORI SIEROLOGICI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MOLTO UTILE LA BIOIMPEDENZIOMETRIA</a:t>
            </a:r>
          </a:p>
          <a:p>
            <a:pPr marL="266760" indent="-266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UTILE NEI CONTROLLI DI FOLLOW UP UN ATTENTO MONITORAGGIO/COMPUTO DELLE REALI ASSUNZIONI DI PROTEINE DEL PAZIENTE (DIARIO ALIMENTARE… 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097280" y="214504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r>
              <a:rPr lang="it-IT" sz="3600" b="1" strike="noStrike" spc="-1" dirty="0">
                <a:solidFill>
                  <a:srgbClr val="000000"/>
                </a:solidFill>
                <a:latin typeface="Calibri"/>
              </a:rPr>
              <a:t>MALNUTRIZIONE PROTEICA</a:t>
            </a:r>
          </a:p>
        </p:txBody>
      </p:sp>
      <p:sp>
        <p:nvSpPr>
          <p:cNvPr id="156" name="TextShape 2"/>
          <p:cNvSpPr txBox="1"/>
          <p:nvPr/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COMPUTO ED EVENTUALE INTEGRAZIONE DELL’APPORTO PROTEICO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ADEGUATO INTROITO DI PROTEINE AD </a:t>
            </a:r>
            <a:r>
              <a:rPr lang="it-IT" sz="2000" b="0" u="sng" strike="noStrike" spc="-1">
                <a:solidFill>
                  <a:srgbClr val="404040"/>
                </a:solidFill>
                <a:uFillTx/>
                <a:latin typeface="Calibri"/>
              </a:rPr>
              <a:t>ALTO VALORE BIOLOGICO</a:t>
            </a: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 E’ INSINDACABILE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404040"/>
                </a:solidFill>
                <a:latin typeface="Calibri"/>
              </a:rPr>
              <a:t>OBIETTIVI DI APPORTI: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1-1,5 GR/KG (A PESO DI RIFERIMENTO) DURANTE LE FASI DI CALO PONDERALE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MAI APPORTI INFERIORI A 60 GR/DIE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strike="noStrike" spc="-1">
                <a:solidFill>
                  <a:srgbClr val="404040"/>
                </a:solidFill>
                <a:latin typeface="Calibri"/>
              </a:rPr>
              <a:t>0,8-1 GR/KG DURANTE IL MANTENIMENTO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A3D735-CFC2-44B6-8D51-F45E62B4F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84" y="4510008"/>
            <a:ext cx="3223579" cy="9154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REGAIN/INSUFFICIENTE CALO PONDERALE: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36F30-20D0-40E1-A9AC-6B1A90C2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ASPETTI DIETOLOGICI: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VALUTARE CAMBIAMENTI  NELLE ABITUDINI QUOTIDIANE</a:t>
            </a:r>
          </a:p>
          <a:p>
            <a:pPr lvl="1"/>
            <a:r>
              <a:rPr lang="it-IT" dirty="0"/>
              <a:t>ESCLUDERE ASPETTI PSICOPATOLOGICI</a:t>
            </a:r>
          </a:p>
          <a:p>
            <a:pPr lvl="1"/>
            <a:r>
              <a:rPr lang="it-IT" dirty="0"/>
              <a:t>EFFETTUARE CORRETTA VALUTAZIONE DELLA ANATOMIA CHIRURGICA</a:t>
            </a:r>
          </a:p>
          <a:p>
            <a:pPr lvl="1"/>
            <a:r>
              <a:rPr lang="it-IT" dirty="0"/>
              <a:t>ASSESSMENT METABOLICO – ENDOCRINOLOGICO</a:t>
            </a:r>
          </a:p>
          <a:p>
            <a:pPr lvl="1"/>
            <a:r>
              <a:rPr lang="it-IT" dirty="0"/>
              <a:t>VALUTAZIONE DELLA COMPOSIZIONE CORPOREA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WEIGHT REGAIN/INSUFFICIENTE CALO PONDERALE: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436F30-20D0-40E1-A9AC-6B1A90C2A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ASPETTI DIETOLOGICI: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COUNSELING DIETISTICO</a:t>
            </a:r>
          </a:p>
          <a:p>
            <a:pPr lvl="1"/>
            <a:r>
              <a:rPr lang="it-IT" dirty="0"/>
              <a:t>SUPPORTO PSICOLOGICO</a:t>
            </a:r>
          </a:p>
          <a:p>
            <a:pPr lvl="1"/>
            <a:r>
              <a:rPr lang="it-IT" dirty="0"/>
              <a:t>INTENSIFICARE I FOLLOW UP</a:t>
            </a:r>
          </a:p>
          <a:p>
            <a:pPr lvl="1"/>
            <a:endParaRPr lang="it-IT" dirty="0"/>
          </a:p>
          <a:p>
            <a:pPr lvl="1"/>
            <a:r>
              <a:rPr lang="it-IT" sz="3200" b="1" dirty="0">
                <a:solidFill>
                  <a:srgbClr val="FF0000"/>
                </a:solidFill>
              </a:rPr>
              <a:t>FARMACI?</a:t>
            </a:r>
          </a:p>
        </p:txBody>
      </p:sp>
    </p:spTree>
    <p:extLst>
      <p:ext uri="{BB962C8B-B14F-4D97-AF65-F5344CB8AC3E}">
        <p14:creationId xmlns:p14="http://schemas.microsoft.com/office/powerpoint/2010/main" val="131535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512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WEIGHT REGAIN/INSUFFICIENTE CALO PONDERALE:</vt:lpstr>
      <vt:lpstr>WEIGHT REGAIN/INSUFFICIENTE CALO PONDERALE:</vt:lpstr>
      <vt:lpstr>WEIGHT REGAIN/INSUFFICIENTE CALO PONDERALE:</vt:lpstr>
      <vt:lpstr>CONCLUSIONI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Daniela Dellepiane</dc:creator>
  <dc:description/>
  <cp:lastModifiedBy>Daniela Dellepiane</cp:lastModifiedBy>
  <cp:revision>8</cp:revision>
  <dcterms:created xsi:type="dcterms:W3CDTF">2025-10-24T12:56:58Z</dcterms:created>
  <dcterms:modified xsi:type="dcterms:W3CDTF">2025-10-29T07:50:41Z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